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629865d332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629865d33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629865d332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629865d332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629865d332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629865d332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629865d332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629865d332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629865d332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629865d332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62c1d4ec4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62c1d4ec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62c1d4ec47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62c1d4ec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62c1d4ec47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62c1d4ec47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google.com/search?cs=0&amp;rlz=1C1ONGR_enUS1092US1092&amp;sca_esv=91a29f445d077076&amp;sxsrf=AE3TifMhVMWKj4utM39j6Tqou6VlUE0hcQ%3A1751421861519&amp;q=Edward+Byrne+Memorial+Justice+Assistance+Grant+Program+%28JAG%29&amp;sa=X&amp;ved=2ahUKEwiGnpTvip2OAxWyEFkFHeN5Cl4QxccNegQIIBAB&amp;mstk=AUtExfDssiuJEp4FF0IqW8lLEYndXTucG7dqBwlJiqJnohX8vP9x-lgOZ-U1DDC8dKeCh6aG2fxCRFUGjMYSmE8noTf50Kz2KyVhjMKpu6KZwfscdcSg4Xi-IeKJDH7l5rxJ-PoNU_twS0oGdUMReDhCcJt_mTv6ts5ahbFuy55J_9_O8Kxcc1kovQWI9AkC3U7welVT0q2Szc5OHtdk28xzSJ5wbkkTlg7WWHIZKn0zskJxLUTHXsbzY0Hn7-eF8mmcU2XpWfnzBDtkrWxohR-Yf2IFEK2BGhHHPx8bX5fsi0nA0w&amp;csui=3"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Town of Vienna Constabulary  </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Part 4</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Last presentation preliminary budget.</a:t>
            </a:r>
            <a:endParaRPr/>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
              <a:t>$150,000 budget for start up, payroll and all other expenses.</a:t>
            </a:r>
            <a:endParaRPr/>
          </a:p>
          <a:p>
            <a:pPr indent="-342900" lvl="0" marL="457200" rtl="0" algn="l">
              <a:spcBef>
                <a:spcPts val="0"/>
              </a:spcBef>
              <a:spcAft>
                <a:spcPts val="0"/>
              </a:spcAft>
              <a:buSzPts val="1800"/>
              <a:buChar char="●"/>
            </a:pPr>
            <a:r>
              <a:rPr lang="en"/>
              <a:t>After $65,000 is spent on a vehicle we are left with $85,000</a:t>
            </a:r>
            <a:endParaRPr/>
          </a:p>
          <a:p>
            <a:pPr indent="-342900" lvl="0" marL="457200" rtl="0" algn="l">
              <a:spcBef>
                <a:spcPts val="0"/>
              </a:spcBef>
              <a:spcAft>
                <a:spcPts val="0"/>
              </a:spcAft>
              <a:buSzPts val="1800"/>
              <a:buChar char="●"/>
            </a:pPr>
            <a:r>
              <a:rPr lang="en"/>
              <a:t>Take $11,500 for furnishing the officers </a:t>
            </a:r>
            <a:endParaRPr/>
          </a:p>
          <a:p>
            <a:pPr indent="-342900" lvl="0" marL="457200" rtl="0" algn="l">
              <a:spcBef>
                <a:spcPts val="0"/>
              </a:spcBef>
              <a:spcAft>
                <a:spcPts val="0"/>
              </a:spcAft>
              <a:buSzPts val="1800"/>
              <a:buChar char="●"/>
            </a:pPr>
            <a:r>
              <a:rPr lang="en"/>
              <a:t>$10,000 for annual training, misc. and insurance, Leaves $63.500 for payroll</a:t>
            </a:r>
            <a:endParaRPr/>
          </a:p>
          <a:p>
            <a:pPr indent="-342900" lvl="0" marL="457200" rtl="0" algn="l">
              <a:spcBef>
                <a:spcPts val="0"/>
              </a:spcBef>
              <a:spcAft>
                <a:spcPts val="0"/>
              </a:spcAft>
              <a:buSzPts val="1800"/>
              <a:buChar char="●"/>
            </a:pPr>
            <a:r>
              <a:rPr lang="en"/>
              <a:t>At $30 an hour gives us 40 hours a week to work split between the 5 constables.</a:t>
            </a:r>
            <a:endParaRPr/>
          </a:p>
          <a:p>
            <a:pPr indent="-342900" lvl="0" marL="457200" rtl="0" algn="l">
              <a:spcBef>
                <a:spcPts val="0"/>
              </a:spcBef>
              <a:spcAft>
                <a:spcPts val="0"/>
              </a:spcAft>
              <a:buSzPts val="1800"/>
              <a:buChar char="●"/>
            </a:pPr>
            <a:r>
              <a:rPr lang="en"/>
              <a:t>If the $65,000 vehicle reimbursement is recycled into payroll there will be $128,500.</a:t>
            </a:r>
            <a:endParaRPr/>
          </a:p>
          <a:p>
            <a:pPr indent="-342900" lvl="0" marL="457200" rtl="0" algn="l">
              <a:spcBef>
                <a:spcPts val="0"/>
              </a:spcBef>
              <a:spcAft>
                <a:spcPts val="0"/>
              </a:spcAft>
              <a:buSzPts val="1800"/>
              <a:buChar char="●"/>
            </a:pPr>
            <a:r>
              <a:rPr lang="en"/>
              <a:t>At $30 an hour gives us 82 hours a week to be split between the 5 constables.</a:t>
            </a:r>
            <a:endParaRPr/>
          </a:p>
          <a:p>
            <a:pPr indent="-342900" lvl="0" marL="457200" rtl="0" algn="l">
              <a:spcBef>
                <a:spcPts val="0"/>
              </a:spcBef>
              <a:spcAft>
                <a:spcPts val="0"/>
              </a:spcAft>
              <a:buSzPts val="1800"/>
              <a:buChar char="●"/>
            </a:pPr>
            <a:r>
              <a:rPr lang="en"/>
              <a:t>With a $150,000 budget taxes are  roughly increasing $87.94 a year or $7. 32 a month</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Updated Preliminary budget with getting vehicle grant.</a:t>
            </a:r>
            <a:endParaRPr/>
          </a:p>
        </p:txBody>
      </p:sp>
      <p:sp>
        <p:nvSpPr>
          <p:cNvPr id="72" name="Google Shape;72;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$100,000 Budget payroll and expenses.</a:t>
            </a:r>
            <a:endParaRPr/>
          </a:p>
          <a:p>
            <a:pPr indent="-342900" lvl="0" marL="457200" rtl="0" algn="l">
              <a:spcBef>
                <a:spcPts val="0"/>
              </a:spcBef>
              <a:spcAft>
                <a:spcPts val="0"/>
              </a:spcAft>
              <a:buSzPts val="1800"/>
              <a:buChar char="●"/>
            </a:pPr>
            <a:r>
              <a:rPr lang="en"/>
              <a:t>$15,000 for annual training, misc. and insurance</a:t>
            </a:r>
            <a:endParaRPr/>
          </a:p>
          <a:p>
            <a:pPr indent="-342900" lvl="0" marL="457200" rtl="0" algn="l">
              <a:spcBef>
                <a:spcPts val="0"/>
              </a:spcBef>
              <a:spcAft>
                <a:spcPts val="0"/>
              </a:spcAft>
              <a:buSzPts val="1800"/>
              <a:buChar char="●"/>
            </a:pPr>
            <a:r>
              <a:rPr lang="en"/>
              <a:t> Leaves $85,000 for payroll </a:t>
            </a:r>
            <a:endParaRPr/>
          </a:p>
          <a:p>
            <a:pPr indent="-342900" lvl="0" marL="457200" rtl="0" algn="l">
              <a:spcBef>
                <a:spcPts val="0"/>
              </a:spcBef>
              <a:spcAft>
                <a:spcPts val="0"/>
              </a:spcAft>
              <a:buSzPts val="1800"/>
              <a:buChar char="●"/>
            </a:pPr>
            <a:r>
              <a:rPr lang="en"/>
              <a:t>At $30 hr is roughly 59 hours per week shared between the hired Constables.</a:t>
            </a:r>
            <a:endParaRPr/>
          </a:p>
          <a:p>
            <a:pPr indent="-342900" lvl="0" marL="457200" rtl="0" algn="l">
              <a:spcBef>
                <a:spcPts val="0"/>
              </a:spcBef>
              <a:spcAft>
                <a:spcPts val="0"/>
              </a:spcAft>
              <a:buSzPts val="1800"/>
              <a:buChar char="●"/>
            </a:pPr>
            <a:r>
              <a:rPr lang="en"/>
              <a:t>With $100,000 that would increase taxes roughly $58.62 a year or $4.88 a month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 </a:t>
            </a:r>
            <a:r>
              <a:rPr lang="en"/>
              <a:t>brought up on speeding traffic cameras </a:t>
            </a:r>
            <a:endParaRPr/>
          </a:p>
        </p:txBody>
      </p:sp>
      <p:sp>
        <p:nvSpPr>
          <p:cNvPr id="78" name="Google Shape;78;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There is a option for the town to purchase or </a:t>
            </a:r>
            <a:r>
              <a:rPr lang="en"/>
              <a:t>possibly lease speeding traffic cameras.</a:t>
            </a:r>
            <a:endParaRPr/>
          </a:p>
          <a:p>
            <a:pPr indent="-342900" lvl="0" marL="457200" rtl="0" algn="l">
              <a:spcBef>
                <a:spcPts val="1200"/>
              </a:spcBef>
              <a:spcAft>
                <a:spcPts val="0"/>
              </a:spcAft>
              <a:buSzPts val="1800"/>
              <a:buChar char="●"/>
            </a:pPr>
            <a:r>
              <a:rPr lang="en"/>
              <a:t>These camera will use radar to direct your speed and automatically send you a ticket in the mail if you are speeding.</a:t>
            </a:r>
            <a:endParaRPr/>
          </a:p>
          <a:p>
            <a:pPr indent="-342900" lvl="0" marL="457200" rtl="0" algn="l">
              <a:spcBef>
                <a:spcPts val="0"/>
              </a:spcBef>
              <a:spcAft>
                <a:spcPts val="0"/>
              </a:spcAft>
              <a:buSzPts val="1800"/>
              <a:buChar char="●"/>
            </a:pPr>
            <a:r>
              <a:rPr lang="en"/>
              <a:t>Cost to purchase ranges from $7,000 to $100,000 per camera.  </a:t>
            </a:r>
            <a:endParaRPr/>
          </a:p>
          <a:p>
            <a:pPr indent="-342900" lvl="0" marL="457200" rtl="0" algn="l">
              <a:spcBef>
                <a:spcPts val="0"/>
              </a:spcBef>
              <a:spcAft>
                <a:spcPts val="0"/>
              </a:spcAft>
              <a:buSzPts val="1800"/>
              <a:buChar char="●"/>
            </a:pPr>
            <a:r>
              <a:rPr lang="en"/>
              <a:t>Fairfax County, Virginia pilot speed camera program implemented a cost of $180,000 for 10 cameras.</a:t>
            </a:r>
            <a:endParaRPr/>
          </a:p>
          <a:p>
            <a:pPr indent="-342900" lvl="0" marL="457200" rtl="0" algn="l">
              <a:spcBef>
                <a:spcPts val="0"/>
              </a:spcBef>
              <a:spcAft>
                <a:spcPts val="0"/>
              </a:spcAft>
              <a:buSzPts val="1800"/>
              <a:buChar char="●"/>
            </a:pPr>
            <a:r>
              <a:rPr lang="en"/>
              <a:t>Speed cameras are also subject to being marked on google maps and waze app just like patrol cars. The only difference is patrol car can move to a different spot cameras can not be moved easy.</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Explaining discretionary powers </a:t>
            </a:r>
            <a:endParaRPr/>
          </a:p>
        </p:txBody>
      </p:sp>
      <p:sp>
        <p:nvSpPr>
          <p:cNvPr id="84" name="Google Shape;84;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 </a:t>
            </a:r>
            <a:r>
              <a:rPr lang="en"/>
              <a:t>Discretionary</a:t>
            </a:r>
            <a:r>
              <a:rPr lang="en"/>
              <a:t> powers is important to understand </a:t>
            </a:r>
            <a:r>
              <a:rPr lang="en"/>
              <a:t>especially</a:t>
            </a:r>
            <a:r>
              <a:rPr lang="en"/>
              <a:t> with the above mentioned slide with speed traffic cameras. Discretion is </a:t>
            </a:r>
            <a:r>
              <a:rPr lang="en"/>
              <a:t>something</a:t>
            </a:r>
            <a:r>
              <a:rPr lang="en"/>
              <a:t> all humans </a:t>
            </a:r>
            <a:r>
              <a:rPr lang="en"/>
              <a:t>have</a:t>
            </a:r>
            <a:r>
              <a:rPr lang="en"/>
              <a:t> and use </a:t>
            </a:r>
            <a:r>
              <a:rPr lang="en"/>
              <a:t>everyday</a:t>
            </a:r>
            <a:r>
              <a:rPr lang="en"/>
              <a:t>. </a:t>
            </a:r>
            <a:endParaRPr/>
          </a:p>
          <a:p>
            <a:pPr indent="-342900" lvl="0" marL="457200" rtl="0" algn="l">
              <a:spcBef>
                <a:spcPts val="0"/>
              </a:spcBef>
              <a:spcAft>
                <a:spcPts val="0"/>
              </a:spcAft>
              <a:buSzPts val="1800"/>
              <a:buChar char="●"/>
            </a:pPr>
            <a:r>
              <a:rPr lang="en"/>
              <a:t>  Discretion is the </a:t>
            </a:r>
            <a:r>
              <a:rPr lang="en"/>
              <a:t>freedom to decide what happens in a particular situation. </a:t>
            </a:r>
            <a:endParaRPr/>
          </a:p>
          <a:p>
            <a:pPr indent="0" lvl="0" marL="457200" rtl="0" algn="l">
              <a:spcBef>
                <a:spcPts val="1200"/>
              </a:spcBef>
              <a:spcAft>
                <a:spcPts val="1200"/>
              </a:spcAft>
              <a:buNone/>
            </a:pPr>
            <a:r>
              <a:rPr lang="en"/>
              <a:t>1.) Example if the speeding camera catches you speeding it will automatically send you a ticket in the mail. Where if one of us Constables catches you speeding and pulls you over we have discretion and can give you a warning and send you on your way.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Sylvan Beaches </a:t>
            </a:r>
            <a:r>
              <a:rPr lang="en"/>
              <a:t>involvement</a:t>
            </a:r>
            <a:r>
              <a:rPr lang="en"/>
              <a:t> </a:t>
            </a:r>
            <a:endParaRPr/>
          </a:p>
        </p:txBody>
      </p:sp>
      <p:sp>
        <p:nvSpPr>
          <p:cNvPr id="90" name="Google Shape;90;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I have been in contact with the Village of Sylvan Beach as of right now they are happy with the security </a:t>
            </a:r>
            <a:r>
              <a:rPr lang="en"/>
              <a:t>service they have. </a:t>
            </a:r>
            <a:endParaRPr/>
          </a:p>
          <a:p>
            <a:pPr indent="-342900" lvl="0" marL="457200" rtl="0" algn="l">
              <a:spcBef>
                <a:spcPts val="0"/>
              </a:spcBef>
              <a:spcAft>
                <a:spcPts val="0"/>
              </a:spcAft>
              <a:buSzPts val="1800"/>
              <a:buChar char="●"/>
            </a:pPr>
            <a:r>
              <a:rPr lang="en"/>
              <a:t>If Sylvan Beach does not wish to participate in cost sharing then the Constables will not spend any time doing special details or traffic. Although if there is a 911 call in Sylvan Beach the Town Constables might be called to respond due to us being the closest available car.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1200"/>
              </a:spcAft>
              <a:buNone/>
            </a:pPr>
            <a:r>
              <a:rPr lang="en"/>
              <a:t>(LETECH) Law Enforcement Technology program</a:t>
            </a:r>
            <a:endParaRPr/>
          </a:p>
        </p:txBody>
      </p:sp>
      <p:sp>
        <p:nvSpPr>
          <p:cNvPr id="96" name="Google Shape;96;p19"/>
          <p:cNvSpPr txBox="1"/>
          <p:nvPr>
            <p:ph idx="1" type="body"/>
          </p:nvPr>
        </p:nvSpPr>
        <p:spPr>
          <a:xfrm>
            <a:off x="257325" y="1017725"/>
            <a:ext cx="8520600" cy="3416400"/>
          </a:xfrm>
          <a:prstGeom prst="rect">
            <a:avLst/>
          </a:prstGeom>
        </p:spPr>
        <p:txBody>
          <a:bodyPr anchorCtr="0" anchor="t" bIns="91425" lIns="91425" spcFirstLastPara="1" rIns="91425" wrap="square" tIns="91425">
            <a:normAutofit lnSpcReduction="10000"/>
          </a:bodyPr>
          <a:lstStyle/>
          <a:p>
            <a:pPr indent="-228600" lvl="0" marL="457200" rtl="0" algn="l">
              <a:spcBef>
                <a:spcPts val="0"/>
              </a:spcBef>
              <a:spcAft>
                <a:spcPts val="0"/>
              </a:spcAft>
              <a:buClr>
                <a:srgbClr val="001D35"/>
              </a:buClr>
              <a:buSzPts val="1200"/>
              <a:buFont typeface="Roboto"/>
              <a:buNone/>
            </a:pPr>
            <a:r>
              <a:rPr lang="en" sz="2100">
                <a:highlight>
                  <a:schemeClr val="lt1"/>
                </a:highlight>
              </a:rPr>
              <a:t> </a:t>
            </a:r>
            <a:r>
              <a:rPr b="1" lang="en" sz="1500">
                <a:solidFill>
                  <a:schemeClr val="dk1"/>
                </a:solidFill>
                <a:highlight>
                  <a:schemeClr val="lt1"/>
                </a:highlight>
                <a:latin typeface="Roboto"/>
                <a:ea typeface="Roboto"/>
                <a:cs typeface="Roboto"/>
                <a:sym typeface="Roboto"/>
              </a:rPr>
              <a:t>Purpose: </a:t>
            </a:r>
            <a:r>
              <a:rPr lang="en" sz="1500">
                <a:solidFill>
                  <a:schemeClr val="dk1"/>
                </a:solidFill>
                <a:highlight>
                  <a:schemeClr val="lt1"/>
                </a:highlight>
                <a:latin typeface="Roboto"/>
                <a:ea typeface="Roboto"/>
                <a:cs typeface="Roboto"/>
                <a:sym typeface="Roboto"/>
              </a:rPr>
              <a:t>The LETECH program is designed to modernize law enforcement technology, enabling agencies to better respond to crime and improve their overall effectiveness.</a:t>
            </a:r>
            <a:endParaRPr sz="1500">
              <a:solidFill>
                <a:schemeClr val="dk1"/>
              </a:solidFill>
              <a:highlight>
                <a:schemeClr val="lt1"/>
              </a:highlight>
              <a:latin typeface="Roboto"/>
              <a:ea typeface="Roboto"/>
              <a:cs typeface="Roboto"/>
              <a:sym typeface="Roboto"/>
            </a:endParaRPr>
          </a:p>
          <a:p>
            <a:pPr indent="-228600" lvl="0" marL="457200" rtl="0" algn="l">
              <a:lnSpc>
                <a:spcPct val="137500"/>
              </a:lnSpc>
              <a:spcBef>
                <a:spcPts val="0"/>
              </a:spcBef>
              <a:spcAft>
                <a:spcPts val="0"/>
              </a:spcAft>
              <a:buClr>
                <a:schemeClr val="dk1"/>
              </a:buClr>
              <a:buSzPts val="1500"/>
              <a:buFont typeface="Roboto"/>
              <a:buNone/>
            </a:pPr>
            <a:r>
              <a:t/>
            </a:r>
            <a:endParaRPr b="1" sz="1500">
              <a:solidFill>
                <a:schemeClr val="dk1"/>
              </a:solidFill>
              <a:highlight>
                <a:schemeClr val="lt1"/>
              </a:highlight>
              <a:latin typeface="Roboto"/>
              <a:ea typeface="Roboto"/>
              <a:cs typeface="Roboto"/>
              <a:sym typeface="Roboto"/>
            </a:endParaRPr>
          </a:p>
          <a:p>
            <a:pPr indent="-228600" lvl="0" marL="457200" rtl="0" algn="l">
              <a:lnSpc>
                <a:spcPct val="137500"/>
              </a:lnSpc>
              <a:spcBef>
                <a:spcPts val="0"/>
              </a:spcBef>
              <a:spcAft>
                <a:spcPts val="0"/>
              </a:spcAft>
              <a:buClr>
                <a:schemeClr val="dk1"/>
              </a:buClr>
              <a:buSzPts val="1500"/>
              <a:buFont typeface="Roboto"/>
              <a:buNone/>
            </a:pPr>
            <a:r>
              <a:rPr b="1" lang="en" sz="1500">
                <a:solidFill>
                  <a:schemeClr val="dk1"/>
                </a:solidFill>
                <a:highlight>
                  <a:schemeClr val="lt1"/>
                </a:highlight>
                <a:latin typeface="Roboto"/>
                <a:ea typeface="Roboto"/>
                <a:cs typeface="Roboto"/>
                <a:sym typeface="Roboto"/>
              </a:rPr>
              <a:t>Funding: </a:t>
            </a:r>
            <a:r>
              <a:rPr lang="en" sz="1500">
                <a:solidFill>
                  <a:schemeClr val="dk1"/>
                </a:solidFill>
                <a:highlight>
                  <a:schemeClr val="lt1"/>
                </a:highlight>
                <a:latin typeface="Roboto"/>
                <a:ea typeface="Roboto"/>
                <a:cs typeface="Roboto"/>
                <a:sym typeface="Roboto"/>
              </a:rPr>
              <a:t>The program provides financial assistance to eligible law enforcement agencies for the purchase of technology solutions.</a:t>
            </a:r>
            <a:endParaRPr sz="1500">
              <a:solidFill>
                <a:schemeClr val="dk1"/>
              </a:solidFill>
              <a:highlight>
                <a:schemeClr val="lt1"/>
              </a:highlight>
              <a:latin typeface="Roboto"/>
              <a:ea typeface="Roboto"/>
              <a:cs typeface="Roboto"/>
              <a:sym typeface="Roboto"/>
            </a:endParaRPr>
          </a:p>
          <a:p>
            <a:pPr indent="-228600" lvl="0" marL="457200" rtl="0" algn="l">
              <a:lnSpc>
                <a:spcPct val="137500"/>
              </a:lnSpc>
              <a:spcBef>
                <a:spcPts val="0"/>
              </a:spcBef>
              <a:spcAft>
                <a:spcPts val="0"/>
              </a:spcAft>
              <a:buClr>
                <a:schemeClr val="dk1"/>
              </a:buClr>
              <a:buSzPts val="1500"/>
              <a:buFont typeface="Roboto"/>
              <a:buNone/>
            </a:pPr>
            <a:r>
              <a:t/>
            </a:r>
            <a:endParaRPr b="1" sz="1500">
              <a:solidFill>
                <a:schemeClr val="dk1"/>
              </a:solidFill>
              <a:highlight>
                <a:schemeClr val="lt1"/>
              </a:highlight>
              <a:latin typeface="Roboto"/>
              <a:ea typeface="Roboto"/>
              <a:cs typeface="Roboto"/>
              <a:sym typeface="Roboto"/>
            </a:endParaRPr>
          </a:p>
          <a:p>
            <a:pPr indent="-228600" lvl="0" marL="457200" rtl="0" algn="l">
              <a:lnSpc>
                <a:spcPct val="137500"/>
              </a:lnSpc>
              <a:spcBef>
                <a:spcPts val="0"/>
              </a:spcBef>
              <a:spcAft>
                <a:spcPts val="0"/>
              </a:spcAft>
              <a:buClr>
                <a:schemeClr val="dk1"/>
              </a:buClr>
              <a:buSzPts val="1500"/>
              <a:buFont typeface="Roboto"/>
              <a:buNone/>
            </a:pPr>
            <a:r>
              <a:rPr b="1" lang="en" sz="1500">
                <a:solidFill>
                  <a:schemeClr val="dk1"/>
                </a:solidFill>
                <a:highlight>
                  <a:schemeClr val="lt1"/>
                </a:highlight>
                <a:latin typeface="Roboto"/>
                <a:ea typeface="Roboto"/>
                <a:cs typeface="Roboto"/>
                <a:sym typeface="Roboto"/>
              </a:rPr>
              <a:t>Eligible Technologies: </a:t>
            </a:r>
            <a:r>
              <a:rPr lang="en" sz="1500">
                <a:solidFill>
                  <a:schemeClr val="dk1"/>
                </a:solidFill>
                <a:highlight>
                  <a:schemeClr val="lt1"/>
                </a:highlight>
                <a:latin typeface="Roboto"/>
                <a:ea typeface="Roboto"/>
                <a:cs typeface="Roboto"/>
                <a:sym typeface="Roboto"/>
              </a:rPr>
              <a:t>This may include, but is not limited to, advanced communication systems, data analytics platforms, surveillance equipment, and forensic technology.</a:t>
            </a:r>
            <a:endParaRPr sz="1500">
              <a:solidFill>
                <a:schemeClr val="dk1"/>
              </a:solidFill>
              <a:highlight>
                <a:schemeClr val="lt1"/>
              </a:highlight>
              <a:latin typeface="Roboto"/>
              <a:ea typeface="Roboto"/>
              <a:cs typeface="Roboto"/>
              <a:sym typeface="Roboto"/>
            </a:endParaRPr>
          </a:p>
          <a:p>
            <a:pPr indent="0" lvl="0" marL="0" rtl="0" algn="l">
              <a:spcBef>
                <a:spcPts val="2100"/>
              </a:spcBef>
              <a:spcAft>
                <a:spcPts val="0"/>
              </a:spcAft>
              <a:buNone/>
            </a:pPr>
            <a:r>
              <a:t/>
            </a:r>
            <a:endParaRPr sz="1300">
              <a:solidFill>
                <a:schemeClr val="dk1"/>
              </a:solidFill>
              <a:highlight>
                <a:schemeClr val="lt1"/>
              </a:highlight>
              <a:latin typeface="Roboto"/>
              <a:ea typeface="Roboto"/>
              <a:cs typeface="Roboto"/>
              <a:sym typeface="Roboto"/>
            </a:endParaRPr>
          </a:p>
          <a:p>
            <a:pPr indent="0" lvl="0" marL="0" rtl="0" algn="l">
              <a:spcBef>
                <a:spcPts val="1200"/>
              </a:spcBef>
              <a:spcAft>
                <a:spcPts val="1200"/>
              </a:spcAft>
              <a:buNone/>
            </a:pPr>
            <a:r>
              <a:t/>
            </a:r>
            <a:endParaRPr sz="13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(LLEBG) Local Law Enforcement Block Grants </a:t>
            </a:r>
            <a:endParaRPr/>
          </a:p>
        </p:txBody>
      </p:sp>
      <p:sp>
        <p:nvSpPr>
          <p:cNvPr id="102" name="Google Shape;102;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228600" lvl="0" marL="190500" marR="63500" rtl="0" algn="l">
              <a:lnSpc>
                <a:spcPct val="117500"/>
              </a:lnSpc>
              <a:spcBef>
                <a:spcPts val="800"/>
              </a:spcBef>
              <a:spcAft>
                <a:spcPts val="0"/>
              </a:spcAft>
              <a:buClr>
                <a:schemeClr val="dk1"/>
              </a:buClr>
              <a:buSzPts val="1130"/>
              <a:buFont typeface="Roboto"/>
              <a:buNone/>
            </a:pPr>
            <a:r>
              <a:rPr b="1" lang="en" sz="1130">
                <a:solidFill>
                  <a:schemeClr val="dk1"/>
                </a:solidFill>
                <a:highlight>
                  <a:schemeClr val="lt1"/>
                </a:highlight>
                <a:latin typeface="Roboto"/>
                <a:ea typeface="Roboto"/>
                <a:cs typeface="Roboto"/>
                <a:sym typeface="Roboto"/>
              </a:rPr>
              <a:t>Sources of Funding:</a:t>
            </a:r>
            <a:br>
              <a:rPr b="1" lang="en" sz="1130">
                <a:solidFill>
                  <a:schemeClr val="dk1"/>
                </a:solidFill>
                <a:highlight>
                  <a:schemeClr val="lt1"/>
                </a:highlight>
                <a:latin typeface="Roboto"/>
                <a:ea typeface="Roboto"/>
                <a:cs typeface="Roboto"/>
                <a:sym typeface="Roboto"/>
              </a:rPr>
            </a:br>
            <a:r>
              <a:rPr lang="en" sz="1130">
                <a:solidFill>
                  <a:schemeClr val="dk1"/>
                </a:solidFill>
                <a:highlight>
                  <a:schemeClr val="lt1"/>
                </a:highlight>
                <a:latin typeface="Roboto"/>
                <a:ea typeface="Roboto"/>
                <a:cs typeface="Roboto"/>
                <a:sym typeface="Roboto"/>
              </a:rPr>
              <a:t>LLEBGs in NYS can originate from the state government or from federal programs like the </a:t>
            </a:r>
            <a:r>
              <a:rPr lang="en" sz="1130" u="sng">
                <a:solidFill>
                  <a:schemeClr val="dk1"/>
                </a:solidFill>
                <a:highlight>
                  <a:schemeClr val="lt1"/>
                </a:highlight>
                <a:latin typeface="Roboto"/>
                <a:ea typeface="Roboto"/>
                <a:cs typeface="Roboto"/>
                <a:sym typeface="Roboto"/>
                <a:hlinkClick r:id="rId3">
                  <a:extLst>
                    <a:ext uri="{A12FA001-AC4F-418D-AE19-62706E023703}">
                      <ahyp:hlinkClr val="tx"/>
                    </a:ext>
                  </a:extLst>
                </a:hlinkClick>
              </a:rPr>
              <a:t>Edward Byrne Memorial Justice Assistance Grant Program (JAG)</a:t>
            </a:r>
            <a:r>
              <a:rPr lang="en" sz="1130">
                <a:solidFill>
                  <a:schemeClr val="dk1"/>
                </a:solidFill>
                <a:highlight>
                  <a:schemeClr val="lt1"/>
                </a:highlight>
                <a:latin typeface="Roboto"/>
                <a:ea typeface="Roboto"/>
                <a:cs typeface="Roboto"/>
                <a:sym typeface="Roboto"/>
              </a:rPr>
              <a:t>. </a:t>
            </a:r>
            <a:endParaRPr sz="1130">
              <a:solidFill>
                <a:schemeClr val="dk1"/>
              </a:solidFill>
              <a:highlight>
                <a:schemeClr val="lt1"/>
              </a:highlight>
              <a:latin typeface="Roboto"/>
              <a:ea typeface="Roboto"/>
              <a:cs typeface="Roboto"/>
              <a:sym typeface="Roboto"/>
            </a:endParaRPr>
          </a:p>
          <a:p>
            <a:pPr indent="-228600" lvl="0" marL="190500" rtl="0" algn="l">
              <a:lnSpc>
                <a:spcPct val="117500"/>
              </a:lnSpc>
              <a:spcBef>
                <a:spcPts val="0"/>
              </a:spcBef>
              <a:spcAft>
                <a:spcPts val="0"/>
              </a:spcAft>
              <a:buClr>
                <a:schemeClr val="dk1"/>
              </a:buClr>
              <a:buSzPts val="1130"/>
              <a:buFont typeface="Roboto"/>
              <a:buNone/>
            </a:pPr>
            <a:r>
              <a:rPr b="1" lang="en" sz="1130">
                <a:solidFill>
                  <a:schemeClr val="dk1"/>
                </a:solidFill>
                <a:highlight>
                  <a:schemeClr val="lt1"/>
                </a:highlight>
                <a:latin typeface="Roboto"/>
                <a:ea typeface="Roboto"/>
                <a:cs typeface="Roboto"/>
                <a:sym typeface="Roboto"/>
              </a:rPr>
              <a:t>Purpose of Funding:</a:t>
            </a:r>
            <a:br>
              <a:rPr b="1" lang="en" sz="1130">
                <a:solidFill>
                  <a:schemeClr val="dk1"/>
                </a:solidFill>
                <a:highlight>
                  <a:schemeClr val="lt1"/>
                </a:highlight>
                <a:latin typeface="Roboto"/>
                <a:ea typeface="Roboto"/>
                <a:cs typeface="Roboto"/>
                <a:sym typeface="Roboto"/>
              </a:rPr>
            </a:br>
            <a:r>
              <a:rPr lang="en" sz="1130">
                <a:solidFill>
                  <a:schemeClr val="dk1"/>
                </a:solidFill>
                <a:highlight>
                  <a:schemeClr val="lt1"/>
                </a:highlight>
                <a:latin typeface="Roboto"/>
                <a:ea typeface="Roboto"/>
                <a:cs typeface="Roboto"/>
                <a:sym typeface="Roboto"/>
              </a:rPr>
              <a:t>The funds are intended to support a wide range of law enforcement activities, including:</a:t>
            </a:r>
            <a:endParaRPr sz="1130">
              <a:solidFill>
                <a:schemeClr val="dk1"/>
              </a:solidFill>
              <a:highlight>
                <a:schemeClr val="lt1"/>
              </a:highlight>
              <a:latin typeface="Roboto"/>
              <a:ea typeface="Roboto"/>
              <a:cs typeface="Roboto"/>
              <a:sym typeface="Roboto"/>
            </a:endParaRPr>
          </a:p>
          <a:p>
            <a:pPr indent="-300355" lvl="1" marL="647700" marR="63500" rtl="0" algn="l">
              <a:lnSpc>
                <a:spcPct val="117500"/>
              </a:lnSpc>
              <a:spcBef>
                <a:spcPts val="0"/>
              </a:spcBef>
              <a:spcAft>
                <a:spcPts val="0"/>
              </a:spcAft>
              <a:buClr>
                <a:schemeClr val="dk1"/>
              </a:buClr>
              <a:buSzPts val="1130"/>
              <a:buFont typeface="Roboto"/>
              <a:buChar char="●"/>
            </a:pPr>
            <a:r>
              <a:rPr b="1" lang="en" sz="1130">
                <a:solidFill>
                  <a:schemeClr val="dk1"/>
                </a:solidFill>
                <a:highlight>
                  <a:schemeClr val="lt1"/>
                </a:highlight>
                <a:latin typeface="Roboto"/>
                <a:ea typeface="Roboto"/>
                <a:cs typeface="Roboto"/>
                <a:sym typeface="Roboto"/>
              </a:rPr>
              <a:t>Personnel:</a:t>
            </a:r>
            <a:r>
              <a:rPr lang="en" sz="1130">
                <a:solidFill>
                  <a:schemeClr val="dk1"/>
                </a:solidFill>
                <a:highlight>
                  <a:schemeClr val="lt1"/>
                </a:highlight>
                <a:latin typeface="Roboto"/>
                <a:ea typeface="Roboto"/>
                <a:cs typeface="Roboto"/>
                <a:sym typeface="Roboto"/>
              </a:rPr>
              <a:t> Salaries, benefits, and hiring of law enforcement officers. </a:t>
            </a:r>
            <a:endParaRPr sz="1130">
              <a:solidFill>
                <a:schemeClr val="dk1"/>
              </a:solidFill>
              <a:highlight>
                <a:schemeClr val="lt1"/>
              </a:highlight>
              <a:latin typeface="Roboto"/>
              <a:ea typeface="Roboto"/>
              <a:cs typeface="Roboto"/>
              <a:sym typeface="Roboto"/>
            </a:endParaRPr>
          </a:p>
          <a:p>
            <a:pPr indent="-300355" lvl="1" marL="647700" rtl="0" algn="l">
              <a:lnSpc>
                <a:spcPct val="117500"/>
              </a:lnSpc>
              <a:spcBef>
                <a:spcPts val="0"/>
              </a:spcBef>
              <a:spcAft>
                <a:spcPts val="0"/>
              </a:spcAft>
              <a:buClr>
                <a:schemeClr val="dk1"/>
              </a:buClr>
              <a:buSzPts val="1130"/>
              <a:buFont typeface="Roboto"/>
              <a:buChar char="●"/>
            </a:pPr>
            <a:r>
              <a:t/>
            </a:r>
            <a:endParaRPr sz="1130">
              <a:solidFill>
                <a:schemeClr val="dk1"/>
              </a:solidFill>
              <a:highlight>
                <a:schemeClr val="lt1"/>
              </a:highlight>
              <a:latin typeface="Roboto"/>
              <a:ea typeface="Roboto"/>
              <a:cs typeface="Roboto"/>
              <a:sym typeface="Roboto"/>
            </a:endParaRPr>
          </a:p>
          <a:p>
            <a:pPr indent="-300355" lvl="1" marL="647700" marR="63500" rtl="0" algn="l">
              <a:lnSpc>
                <a:spcPct val="117500"/>
              </a:lnSpc>
              <a:spcBef>
                <a:spcPts val="0"/>
              </a:spcBef>
              <a:spcAft>
                <a:spcPts val="0"/>
              </a:spcAft>
              <a:buClr>
                <a:schemeClr val="dk1"/>
              </a:buClr>
              <a:buSzPts val="1130"/>
              <a:buFont typeface="Roboto"/>
              <a:buChar char="●"/>
            </a:pPr>
            <a:r>
              <a:rPr b="1" lang="en" sz="1130">
                <a:solidFill>
                  <a:schemeClr val="dk1"/>
                </a:solidFill>
                <a:highlight>
                  <a:schemeClr val="lt1"/>
                </a:highlight>
                <a:latin typeface="Roboto"/>
                <a:ea typeface="Roboto"/>
                <a:cs typeface="Roboto"/>
                <a:sym typeface="Roboto"/>
              </a:rPr>
              <a:t>Training:</a:t>
            </a:r>
            <a:r>
              <a:rPr lang="en" sz="1130">
                <a:solidFill>
                  <a:schemeClr val="dk1"/>
                </a:solidFill>
                <a:highlight>
                  <a:schemeClr val="lt1"/>
                </a:highlight>
                <a:latin typeface="Roboto"/>
                <a:ea typeface="Roboto"/>
                <a:cs typeface="Roboto"/>
                <a:sym typeface="Roboto"/>
              </a:rPr>
              <a:t> Providing officers with the skills and knowledge necessary to perform their duties effectively. </a:t>
            </a:r>
            <a:endParaRPr sz="1130">
              <a:solidFill>
                <a:schemeClr val="dk1"/>
              </a:solidFill>
              <a:highlight>
                <a:schemeClr val="lt1"/>
              </a:highlight>
              <a:latin typeface="Roboto"/>
              <a:ea typeface="Roboto"/>
              <a:cs typeface="Roboto"/>
              <a:sym typeface="Roboto"/>
            </a:endParaRPr>
          </a:p>
          <a:p>
            <a:pPr indent="-300355" lvl="1" marL="647700" rtl="0" algn="l">
              <a:lnSpc>
                <a:spcPct val="117500"/>
              </a:lnSpc>
              <a:spcBef>
                <a:spcPts val="0"/>
              </a:spcBef>
              <a:spcAft>
                <a:spcPts val="0"/>
              </a:spcAft>
              <a:buClr>
                <a:schemeClr val="dk1"/>
              </a:buClr>
              <a:buSzPts val="1130"/>
              <a:buFont typeface="Roboto"/>
              <a:buChar char="●"/>
            </a:pPr>
            <a:r>
              <a:t/>
            </a:r>
            <a:endParaRPr sz="1130">
              <a:solidFill>
                <a:schemeClr val="dk1"/>
              </a:solidFill>
              <a:highlight>
                <a:schemeClr val="lt1"/>
              </a:highlight>
              <a:latin typeface="Roboto"/>
              <a:ea typeface="Roboto"/>
              <a:cs typeface="Roboto"/>
              <a:sym typeface="Roboto"/>
            </a:endParaRPr>
          </a:p>
          <a:p>
            <a:pPr indent="-300355" lvl="1" marL="647700" marR="63500" rtl="0" algn="l">
              <a:lnSpc>
                <a:spcPct val="117500"/>
              </a:lnSpc>
              <a:spcBef>
                <a:spcPts val="0"/>
              </a:spcBef>
              <a:spcAft>
                <a:spcPts val="0"/>
              </a:spcAft>
              <a:buClr>
                <a:schemeClr val="dk1"/>
              </a:buClr>
              <a:buSzPts val="1130"/>
              <a:buFont typeface="Roboto"/>
              <a:buChar char="●"/>
            </a:pPr>
            <a:r>
              <a:rPr b="1" lang="en" sz="1130">
                <a:solidFill>
                  <a:schemeClr val="dk1"/>
                </a:solidFill>
                <a:highlight>
                  <a:schemeClr val="lt1"/>
                </a:highlight>
                <a:latin typeface="Roboto"/>
                <a:ea typeface="Roboto"/>
                <a:cs typeface="Roboto"/>
                <a:sym typeface="Roboto"/>
              </a:rPr>
              <a:t>Equipment:</a:t>
            </a:r>
            <a:r>
              <a:rPr lang="en" sz="1130">
                <a:solidFill>
                  <a:schemeClr val="dk1"/>
                </a:solidFill>
                <a:highlight>
                  <a:schemeClr val="lt1"/>
                </a:highlight>
                <a:latin typeface="Roboto"/>
                <a:ea typeface="Roboto"/>
                <a:cs typeface="Roboto"/>
                <a:sym typeface="Roboto"/>
              </a:rPr>
              <a:t> Purchasing necessary tools and technology for law enforcement operations. </a:t>
            </a:r>
            <a:endParaRPr sz="1130">
              <a:solidFill>
                <a:schemeClr val="dk1"/>
              </a:solidFill>
              <a:highlight>
                <a:schemeClr val="lt1"/>
              </a:highlight>
              <a:latin typeface="Roboto"/>
              <a:ea typeface="Roboto"/>
              <a:cs typeface="Roboto"/>
              <a:sym typeface="Roboto"/>
            </a:endParaRPr>
          </a:p>
          <a:p>
            <a:pPr indent="-300355" lvl="1" marL="647700" rtl="0" algn="l">
              <a:lnSpc>
                <a:spcPct val="117500"/>
              </a:lnSpc>
              <a:spcBef>
                <a:spcPts val="0"/>
              </a:spcBef>
              <a:spcAft>
                <a:spcPts val="0"/>
              </a:spcAft>
              <a:buClr>
                <a:schemeClr val="dk1"/>
              </a:buClr>
              <a:buSzPts val="1130"/>
              <a:buFont typeface="Roboto"/>
              <a:buChar char="●"/>
            </a:pPr>
            <a:r>
              <a:t/>
            </a:r>
            <a:endParaRPr sz="1130">
              <a:solidFill>
                <a:schemeClr val="dk1"/>
              </a:solidFill>
              <a:highlight>
                <a:schemeClr val="lt1"/>
              </a:highlight>
              <a:latin typeface="Roboto"/>
              <a:ea typeface="Roboto"/>
              <a:cs typeface="Roboto"/>
              <a:sym typeface="Roboto"/>
            </a:endParaRPr>
          </a:p>
          <a:p>
            <a:pPr indent="-300355" lvl="1" marL="647700" marR="63500" rtl="0" algn="l">
              <a:lnSpc>
                <a:spcPct val="117500"/>
              </a:lnSpc>
              <a:spcBef>
                <a:spcPts val="0"/>
              </a:spcBef>
              <a:spcAft>
                <a:spcPts val="0"/>
              </a:spcAft>
              <a:buClr>
                <a:schemeClr val="dk1"/>
              </a:buClr>
              <a:buSzPts val="1130"/>
              <a:buFont typeface="Roboto"/>
              <a:buChar char="●"/>
            </a:pPr>
            <a:r>
              <a:rPr b="1" lang="en" sz="1130">
                <a:solidFill>
                  <a:schemeClr val="dk1"/>
                </a:solidFill>
                <a:highlight>
                  <a:schemeClr val="lt1"/>
                </a:highlight>
                <a:latin typeface="Roboto"/>
                <a:ea typeface="Roboto"/>
                <a:cs typeface="Roboto"/>
                <a:sym typeface="Roboto"/>
              </a:rPr>
              <a:t>Supplies:</a:t>
            </a:r>
            <a:r>
              <a:rPr lang="en" sz="1130">
                <a:solidFill>
                  <a:schemeClr val="dk1"/>
                </a:solidFill>
                <a:highlight>
                  <a:schemeClr val="lt1"/>
                </a:highlight>
                <a:latin typeface="Roboto"/>
                <a:ea typeface="Roboto"/>
                <a:cs typeface="Roboto"/>
                <a:sym typeface="Roboto"/>
              </a:rPr>
              <a:t> Funding for everyday operational needs like vehicles, ammunition, and other necessary materials. </a:t>
            </a:r>
            <a:endParaRPr sz="1130">
              <a:solidFill>
                <a:schemeClr val="dk1"/>
              </a:solidFill>
              <a:highlight>
                <a:schemeClr val="lt1"/>
              </a:highlight>
              <a:latin typeface="Roboto"/>
              <a:ea typeface="Roboto"/>
              <a:cs typeface="Roboto"/>
              <a:sym typeface="Roboto"/>
            </a:endParaRPr>
          </a:p>
          <a:p>
            <a:pPr indent="-300355" lvl="1" marL="647700" rtl="0" algn="l">
              <a:lnSpc>
                <a:spcPct val="117500"/>
              </a:lnSpc>
              <a:spcBef>
                <a:spcPts val="0"/>
              </a:spcBef>
              <a:spcAft>
                <a:spcPts val="0"/>
              </a:spcAft>
              <a:buClr>
                <a:schemeClr val="dk1"/>
              </a:buClr>
              <a:buSzPts val="1130"/>
              <a:buFont typeface="Roboto"/>
              <a:buChar char="●"/>
            </a:pPr>
            <a:r>
              <a:t/>
            </a:r>
            <a:endParaRPr sz="1130">
              <a:solidFill>
                <a:schemeClr val="dk1"/>
              </a:solidFill>
              <a:highlight>
                <a:schemeClr val="lt1"/>
              </a:highlight>
              <a:latin typeface="Roboto"/>
              <a:ea typeface="Roboto"/>
              <a:cs typeface="Roboto"/>
              <a:sym typeface="Roboto"/>
            </a:endParaRPr>
          </a:p>
          <a:p>
            <a:pPr indent="-228600" lvl="0" marL="457200" rtl="0" algn="l">
              <a:lnSpc>
                <a:spcPct val="117500"/>
              </a:lnSpc>
              <a:spcBef>
                <a:spcPts val="0"/>
              </a:spcBef>
              <a:spcAft>
                <a:spcPts val="0"/>
              </a:spcAft>
              <a:buClr>
                <a:schemeClr val="dk1"/>
              </a:buClr>
              <a:buSzPts val="1130"/>
              <a:buFont typeface="Roboto"/>
              <a:buNone/>
            </a:pPr>
            <a:r>
              <a:rPr b="1" lang="en" sz="1130">
                <a:solidFill>
                  <a:schemeClr val="dk1"/>
                </a:solidFill>
                <a:highlight>
                  <a:schemeClr val="lt1"/>
                </a:highlight>
                <a:latin typeface="Roboto"/>
                <a:ea typeface="Roboto"/>
                <a:cs typeface="Roboto"/>
                <a:sym typeface="Roboto"/>
              </a:rPr>
              <a:t>Flexibility of Block Grants:</a:t>
            </a:r>
            <a:br>
              <a:rPr b="1" lang="en" sz="1130">
                <a:solidFill>
                  <a:schemeClr val="dk1"/>
                </a:solidFill>
                <a:highlight>
                  <a:schemeClr val="lt1"/>
                </a:highlight>
                <a:latin typeface="Roboto"/>
                <a:ea typeface="Roboto"/>
                <a:cs typeface="Roboto"/>
                <a:sym typeface="Roboto"/>
              </a:rPr>
            </a:br>
            <a:r>
              <a:rPr lang="en" sz="1130">
                <a:solidFill>
                  <a:schemeClr val="dk1"/>
                </a:solidFill>
                <a:highlight>
                  <a:schemeClr val="lt1"/>
                </a:highlight>
                <a:latin typeface="Roboto"/>
                <a:ea typeface="Roboto"/>
                <a:cs typeface="Roboto"/>
                <a:sym typeface="Roboto"/>
              </a:rPr>
              <a:t>A key feature of LLEBGs, as with other block grants, is the flexibility they offer to local governments. They can tailor the use of the funds to address specific local priorities within the broad area of law enforcement. </a:t>
            </a:r>
            <a:endParaRPr sz="1130">
              <a:solidFill>
                <a:schemeClr val="dk1"/>
              </a:solidFill>
              <a:highlight>
                <a:schemeClr val="lt1"/>
              </a:highlight>
              <a:latin typeface="Roboto"/>
              <a:ea typeface="Roboto"/>
              <a:cs typeface="Roboto"/>
              <a:sym typeface="Roboto"/>
            </a:endParaRPr>
          </a:p>
          <a:p>
            <a:pPr indent="0" lvl="0" marL="0" rtl="0" algn="l">
              <a:lnSpc>
                <a:spcPct val="95000"/>
              </a:lnSpc>
              <a:spcBef>
                <a:spcPts val="1500"/>
              </a:spcBef>
              <a:spcAft>
                <a:spcPts val="1200"/>
              </a:spcAft>
              <a:buSzPts val="852"/>
              <a:buNone/>
            </a:pPr>
            <a:r>
              <a:t/>
            </a:r>
            <a:endParaRPr sz="1595">
              <a:solidFill>
                <a:schemeClr val="dk1"/>
              </a:solidFill>
              <a:highlight>
                <a:schemeClr val="lt1"/>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a:t>
            </a:r>
            <a:endParaRPr/>
          </a:p>
        </p:txBody>
      </p:sp>
      <p:sp>
        <p:nvSpPr>
          <p:cNvPr id="108" name="Google Shape;108;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